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3" r:id="rId3"/>
    <p:sldId id="260" r:id="rId4"/>
    <p:sldId id="262" r:id="rId5"/>
    <p:sldId id="258" r:id="rId6"/>
    <p:sldId id="264" r:id="rId7"/>
    <p:sldId id="259" r:id="rId8"/>
    <p:sldId id="271" r:id="rId9"/>
    <p:sldId id="268" r:id="rId10"/>
    <p:sldId id="269" r:id="rId11"/>
    <p:sldId id="272" r:id="rId12"/>
    <p:sldId id="265" r:id="rId13"/>
    <p:sldId id="270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ua/url?sa=i&amp;rct=j&amp;q=&amp;esrc=s&amp;source=images&amp;cd=&amp;ved=0CAcQjRw&amp;url=http%3A%2F%2Fwww.pl.com.ua%2F%3Fpid%3D61%26artid%3D17565&amp;ei=gw9IVJGyCaXXywPR2IDgBg&amp;bvm=bv.77880786,d.bGQ&amp;psig=AFQjCNHNa4XPaushPXsu9IrYGQBID6t_VQ&amp;ust=1414095112046683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jpeg"/><Relationship Id="rId3" Type="http://schemas.openxmlformats.org/officeDocument/2006/relationships/image" Target="../media/image5.jpeg"/><Relationship Id="rId12" Type="http://schemas.microsoft.com/office/2007/relationships/hdphoto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851648" cy="1828800"/>
          </a:xfrm>
        </p:spPr>
        <p:txBody>
          <a:bodyPr>
            <a:noAutofit/>
          </a:bodyPr>
          <a:lstStyle/>
          <a:p>
            <a:r>
              <a:rPr lang="uk-UA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Силуетна графіка, виражальні можливості графіки, пляма, силует, контур, виявлення характеру форм</a:t>
            </a:r>
            <a:r>
              <a:rPr lang="uk-UA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4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869160"/>
            <a:ext cx="7854696" cy="1752600"/>
          </a:xfrm>
        </p:spPr>
        <p:txBody>
          <a:bodyPr/>
          <a:lstStyle/>
          <a:p>
            <a:r>
              <a:rPr lang="uk-UA" i="1" dirty="0" smtClean="0"/>
              <a:t>Урок образотворчого мистецтва</a:t>
            </a:r>
          </a:p>
          <a:p>
            <a:r>
              <a:rPr lang="uk-UA" i="1" dirty="0" smtClean="0"/>
              <a:t> 5 клас</a:t>
            </a:r>
            <a:endParaRPr lang="ru-RU" i="1" dirty="0"/>
          </a:p>
        </p:txBody>
      </p:sp>
      <p:pic>
        <p:nvPicPr>
          <p:cNvPr id="4" name="Рисунок 11" descr="C:\Documents and Settings\Admin\Мои документы\Downloads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933056"/>
            <a:ext cx="1452562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 descr="F:\ОБРАЗОТВОРЧЕ МИСТЕЦТВО\Силует\роздрукуватит\1330448457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920880" cy="569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51125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1. Різнокольоровий фон виконується в техніці по вологому.</a:t>
            </a:r>
            <a:endParaRPr lang="ru-RU" sz="2400" dirty="0" smtClean="0"/>
          </a:p>
          <a:p>
            <a:r>
              <a:rPr lang="uk-UA" sz="2400" dirty="0" smtClean="0"/>
              <a:t>2. Композиційний центр.</a:t>
            </a:r>
            <a:endParaRPr lang="ru-RU" sz="2400" dirty="0" smtClean="0"/>
          </a:p>
          <a:p>
            <a:r>
              <a:rPr lang="uk-UA" sz="2400" dirty="0" smtClean="0"/>
              <a:t>3. </a:t>
            </a:r>
            <a:r>
              <a:rPr lang="uk-UA" sz="2400" dirty="0" err="1" smtClean="0"/>
              <a:t>Промальовка</a:t>
            </a:r>
            <a:r>
              <a:rPr lang="uk-UA" sz="2400" dirty="0" smtClean="0"/>
              <a:t> основних контурів.</a:t>
            </a:r>
            <a:endParaRPr lang="ru-RU" sz="2400" dirty="0" smtClean="0"/>
          </a:p>
          <a:p>
            <a:r>
              <a:rPr lang="uk-UA" sz="2400" dirty="0" smtClean="0"/>
              <a:t>4. Робота гуашшю.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83671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Послідовність виконання роботи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6" descr="D:\Документація\курси підвищення кваліфікації\урок 5, 7 кл\наочність\imagesQZ79IUZ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437112"/>
            <a:ext cx="1691680" cy="177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95858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Інструктаж з техніки безпеки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2060848"/>
            <a:ext cx="8028384" cy="33295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uk-UA" altLang="zh-CN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itchFamily="34" charset="0"/>
                <a:ea typeface="SimSun" pitchFamily="2" charset="-122"/>
                <a:cs typeface="Times New Roman" pitchFamily="18" charset="0"/>
              </a:rPr>
              <a:t>	</a:t>
            </a:r>
            <a:r>
              <a:rPr lang="uk-UA" altLang="zh-CN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ТРИ НЕ МОЖНА ПІД ЧАС РОБОТИ З ПЕНЗЛИКОМ: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SimSun" pitchFamily="2" charset="-122"/>
                <a:cs typeface="Times New Roman" pitchFamily="18" charset="0"/>
              </a:rPr>
              <a:t> Не можна пензлик терти об папір.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SimSun" pitchFamily="2" charset="-122"/>
                <a:cs typeface="Times New Roman" pitchFamily="18" charset="0"/>
              </a:rPr>
              <a:t> Не можна пензлик довго тримати опущеним у воду, тому що він втрачає форму.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SimSun" pitchFamily="2" charset="-122"/>
                <a:cs typeface="Times New Roman" pitchFamily="18" charset="0"/>
              </a:rPr>
              <a:t> Не можна бруднити фарби брудним пензликом. Для одержання іншого кольору використовуй палітру.</a:t>
            </a:r>
            <a:endParaRPr kumimoji="0" lang="uk-UA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79512" y="2708920"/>
            <a:ext cx="88204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дізналася (дізнався) нового про…</a:t>
            </a:r>
          </a:p>
          <a:p>
            <a:pPr marL="0" marR="0" lvl="0" indent="539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Поняття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“силует”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походить від …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</a:p>
          <a:p>
            <a:pPr marL="0" marR="0" lvl="0" indent="539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Силует – це…</a:t>
            </a:r>
          </a:p>
          <a:p>
            <a:pPr marL="0" marR="0" lvl="0" indent="5397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Контур – це…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7976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/>
                <a:solidFill>
                  <a:schemeClr val="accent3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Сьогодні </a:t>
            </a:r>
            <a:r>
              <a:rPr lang="uk-UA" sz="5400" b="1" dirty="0" smtClean="0">
                <a:ln/>
                <a:solidFill>
                  <a:schemeClr val="accent3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на уроці </a:t>
            </a:r>
            <a:r>
              <a:rPr lang="uk-UA" sz="5400" b="1" dirty="0" smtClean="0">
                <a:ln/>
                <a:solidFill>
                  <a:schemeClr val="accent3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я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Picture 5" descr="G:\для урока\93436723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365104"/>
            <a:ext cx="20161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03648" y="2204864"/>
            <a:ext cx="6372200" cy="16875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1775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Поспостерігати за силуетами дерев та за хмарками на небі. В сонячну погоду розглянути контури своєї постаті.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980728"/>
            <a:ext cx="6288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/>
            <a:r>
              <a:rPr lang="uk-UA" sz="5400" b="1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Домашнє завдання.</a:t>
            </a:r>
            <a:endParaRPr lang="ru-RU" sz="3200" b="1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3529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використаної літератури:</a:t>
            </a:r>
            <a:endParaRPr lang="uk-UA" sz="2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Програма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розроблена творчою групою учителів образотворчого мистецтва Черкаської області згідно Нового Державного стандарту базової і повної загальної середньої освіти.</a:t>
            </a:r>
            <a:endParaRPr lang="ru-RU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err="1" smtClean="0"/>
              <a:t>Бучинський</a:t>
            </a:r>
            <a:r>
              <a:rPr lang="ru-RU" dirty="0" smtClean="0"/>
              <a:t> С.Л.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грамоти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– К.: </a:t>
            </a:r>
            <a:r>
              <a:rPr lang="ru-RU" dirty="0" err="1" smtClean="0"/>
              <a:t>Мистецтво</a:t>
            </a:r>
            <a:r>
              <a:rPr lang="ru-RU" dirty="0" smtClean="0"/>
              <a:t>, 1981. – 178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err="1" smtClean="0"/>
              <a:t>Гандзій</a:t>
            </a:r>
            <a:r>
              <a:rPr lang="ru-RU" dirty="0" smtClean="0"/>
              <a:t> П.А., </a:t>
            </a:r>
            <a:r>
              <a:rPr lang="ru-RU" dirty="0" err="1" smtClean="0"/>
              <a:t>Левицький</a:t>
            </a:r>
            <a:r>
              <a:rPr lang="ru-RU" dirty="0" smtClean="0"/>
              <a:t> Ф.Д. Уроки </a:t>
            </a:r>
            <a:r>
              <a:rPr lang="ru-RU" dirty="0" err="1" smtClean="0"/>
              <a:t>малювання</a:t>
            </a:r>
            <a:r>
              <a:rPr lang="ru-RU" dirty="0" smtClean="0"/>
              <a:t>: </a:t>
            </a:r>
            <a:r>
              <a:rPr lang="ru-RU" dirty="0" err="1" smtClean="0"/>
              <a:t>Посібник</a:t>
            </a:r>
            <a:r>
              <a:rPr lang="ru-RU" dirty="0" smtClean="0"/>
              <a:t> для </a:t>
            </a:r>
            <a:r>
              <a:rPr lang="ru-RU" dirty="0" err="1" smtClean="0"/>
              <a:t>вчи-теля</a:t>
            </a:r>
            <a:r>
              <a:rPr lang="ru-RU" dirty="0" smtClean="0"/>
              <a:t>. – К.: Рад. школа, 1975. – 224 с. 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err="1" smtClean="0"/>
              <a:t>Железняк</a:t>
            </a:r>
            <a:r>
              <a:rPr lang="uk-UA" dirty="0" smtClean="0"/>
              <a:t> С. М. Образотворче мистецтво: </a:t>
            </a:r>
            <a:r>
              <a:rPr lang="uk-UA" dirty="0" err="1" smtClean="0"/>
              <a:t>підруч</a:t>
            </a:r>
            <a:r>
              <a:rPr lang="uk-UA" dirty="0" smtClean="0"/>
              <a:t>. для 5-го кл. </a:t>
            </a:r>
            <a:r>
              <a:rPr lang="uk-UA" dirty="0" err="1" smtClean="0"/>
              <a:t>загальноосвіт</a:t>
            </a:r>
            <a:r>
              <a:rPr lang="uk-UA" dirty="0" smtClean="0"/>
              <a:t>.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закл</a:t>
            </a:r>
            <a:r>
              <a:rPr lang="uk-UA" dirty="0" smtClean="0"/>
              <a:t>. / С. М. </a:t>
            </a:r>
            <a:r>
              <a:rPr lang="uk-UA" dirty="0" err="1" smtClean="0"/>
              <a:t>Железняк</a:t>
            </a:r>
            <a:r>
              <a:rPr lang="uk-UA" dirty="0" smtClean="0"/>
              <a:t>, О. В. </a:t>
            </a:r>
            <a:r>
              <a:rPr lang="uk-UA" dirty="0" err="1" smtClean="0"/>
              <a:t>Ламонова</a:t>
            </a:r>
            <a:r>
              <a:rPr lang="uk-UA" dirty="0" smtClean="0"/>
              <a:t>. – К.: </a:t>
            </a:r>
            <a:r>
              <a:rPr lang="uk-UA" dirty="0" err="1" smtClean="0"/>
              <a:t>Генеза</a:t>
            </a:r>
            <a:r>
              <a:rPr lang="uk-UA" dirty="0" smtClean="0"/>
              <a:t>, 2013. – 176 с.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Кириченко М.А. </a:t>
            </a:r>
            <a:r>
              <a:rPr lang="ru-RU" dirty="0" err="1" smtClean="0"/>
              <a:t>Учіться</a:t>
            </a:r>
            <a:r>
              <a:rPr lang="ru-RU" dirty="0" smtClean="0"/>
              <a:t> </a:t>
            </a:r>
            <a:r>
              <a:rPr lang="ru-RU" dirty="0" err="1" smtClean="0"/>
              <a:t>малювати</a:t>
            </a:r>
            <a:r>
              <a:rPr lang="ru-RU" dirty="0" smtClean="0"/>
              <a:t>. - К.: Рад. </a:t>
            </a:r>
            <a:r>
              <a:rPr lang="ru-RU" dirty="0" err="1" smtClean="0"/>
              <a:t>шк</a:t>
            </a:r>
            <a:r>
              <a:rPr lang="ru-RU" dirty="0" smtClean="0"/>
              <a:t>., 1987. - 58 </a:t>
            </a:r>
            <a:r>
              <a:rPr lang="ru-RU" dirty="0" smtClean="0"/>
              <a:t>с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422108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uk-UA" u="sng" dirty="0" smtClean="0">
                <a:solidFill>
                  <a:schemeClr val="tx2">
                    <a:lumMod val="90000"/>
                  </a:schemeClr>
                </a:solidFill>
              </a:rPr>
              <a:t>Розробила:</a:t>
            </a:r>
          </a:p>
          <a:p>
            <a:pPr algn="ctr"/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Леся Михайлівна Деркач</a:t>
            </a:r>
          </a:p>
          <a:p>
            <a:pPr algn="r"/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учитель образотворчого мистецтва</a:t>
            </a:r>
          </a:p>
          <a:p>
            <a:pPr algn="r"/>
            <a:r>
              <a:rPr lang="uk-UA" i="1" dirty="0" err="1" smtClean="0">
                <a:solidFill>
                  <a:schemeClr val="tx2">
                    <a:lumMod val="90000"/>
                  </a:schemeClr>
                </a:solidFill>
              </a:rPr>
              <a:t>Руськополянської</a:t>
            </a:r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 ЗОШ І-ІІІ ступенів №2</a:t>
            </a:r>
          </a:p>
          <a:p>
            <a:pPr algn="r"/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Черкаської районної ради</a:t>
            </a:r>
          </a:p>
          <a:p>
            <a:pPr algn="r"/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Черкаської області</a:t>
            </a:r>
          </a:p>
          <a:p>
            <a:pPr algn="r"/>
            <a:r>
              <a:rPr lang="uk-UA" i="1" dirty="0" smtClean="0">
                <a:solidFill>
                  <a:schemeClr val="tx2">
                    <a:lumMod val="90000"/>
                  </a:schemeClr>
                </a:solidFill>
              </a:rPr>
              <a:t>2014р.</a:t>
            </a:r>
            <a:endParaRPr lang="ru-RU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583798">
            <a:off x="823548" y="1751426"/>
            <a:ext cx="6568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 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старанну роботу!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Бажаю успіху!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11" descr="C:\Documents and Settings\Admin\Мои документы\Downloads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436096" y="3717032"/>
            <a:ext cx="1427758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G:\для урока\16316356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836712"/>
            <a:ext cx="23304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5013176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Етьєн де </a:t>
            </a:r>
            <a:r>
              <a:rPr lang="uk-U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Сілует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міністр фінансів Франції Х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ІІІ ст.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9460" name="Picture 4" descr="https://encrypted-tbn3.gstatic.com/images?q=tbn:ANd9GcQ38VRZ_HJaznZthjKgNxCghAEtwxcP5b67Hqi8lMZOwl-3tpwJ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836712"/>
            <a:ext cx="3888430" cy="38884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484784"/>
            <a:ext cx="4320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200" b="1" dirty="0" smtClean="0"/>
              <a:t>Силует </a:t>
            </a:r>
            <a:r>
              <a:rPr lang="uk-UA" sz="3200" dirty="0" smtClean="0"/>
              <a:t>–</a:t>
            </a:r>
          </a:p>
          <a:p>
            <a:pPr algn="r"/>
            <a:r>
              <a:rPr lang="uk-UA" sz="3200" dirty="0" smtClean="0"/>
              <a:t> </a:t>
            </a:r>
            <a:r>
              <a:rPr lang="uk-UA" sz="3200" i="1" dirty="0" smtClean="0"/>
              <a:t>вирізане зображення або контурний малюнок, заповнені одним тоном, що контрастує із тлом.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Рисунок 1" descr="F:\ОБРАЗОТВОРЧЕ МИСТЕЦТВО\Силует\дерева\green-36084_640.png"/>
          <p:cNvPicPr>
            <a:picLocks noChangeAspect="1" noChangeArrowheads="1"/>
          </p:cNvPicPr>
          <p:nvPr/>
        </p:nvPicPr>
        <p:blipFill>
          <a:blip r:embed="rId2" cstate="print"/>
          <a:srcRect l="16234" r="18819"/>
          <a:stretch>
            <a:fillRect/>
          </a:stretch>
        </p:blipFill>
        <p:spPr bwMode="auto">
          <a:xfrm>
            <a:off x="3707904" y="2408235"/>
            <a:ext cx="2664296" cy="370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3" descr="F:\ОБРАЗОТВОРЧЕ МИСТЕЦТВО\Силует\дерева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848"/>
            <a:ext cx="2661679" cy="357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ОБРАЗОТВОРЧЕ МИСТЕЦТВО\Силует\дерева\11-bereza.gif"/>
          <p:cNvPicPr/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63481"/>
          <a:stretch/>
        </p:blipFill>
        <p:spPr bwMode="auto">
          <a:xfrm>
            <a:off x="2555776" y="1628800"/>
            <a:ext cx="1800200" cy="4256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Рисунок 8" descr="F:\ОБРАЗОТВОРЧЕ МИСТЕЦТВО\Силует\дерева\tree-silhouette-18.jpg"/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3275856" cy="448027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475656" y="836712"/>
            <a:ext cx="6536021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09575" algn="l"/>
                <a:tab pos="3060700" algn="ctr"/>
              </a:tabLst>
            </a:pPr>
            <a:r>
              <a:rPr lang="uk-UA" sz="4000" b="1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Силуети </a:t>
            </a:r>
            <a:r>
              <a:rPr lang="uk-UA" sz="4000" b="1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 порід дерев</a:t>
            </a:r>
            <a:endParaRPr lang="uk-UA" sz="4000" b="1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Рисунок 19" descr="F:\ОБРАЗОТВОРЧЕ МИСТЕЦТВО\Силует\роздрукуватит\1330448430_4.jpg"/>
          <p:cNvPicPr>
            <a:picLocks noChangeAspect="1" noChangeArrowheads="1"/>
          </p:cNvPicPr>
          <p:nvPr/>
        </p:nvPicPr>
        <p:blipFill>
          <a:blip r:embed="rId2" cstate="print"/>
          <a:srcRect b="47856"/>
          <a:stretch>
            <a:fillRect/>
          </a:stretch>
        </p:blipFill>
        <p:spPr bwMode="auto">
          <a:xfrm>
            <a:off x="4716016" y="2564904"/>
            <a:ext cx="4100844" cy="397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Рисунок 5" descr="F:\ОБРАЗОТВОРЧЕ МИСТЕЦТВО\Силует\роздрукуватит\1330448457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72816"/>
            <a:ext cx="4536504" cy="3263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691680" y="404664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4000" b="1" dirty="0" smtClean="0">
                <a:ln/>
                <a:solidFill>
                  <a:schemeClr val="accent3"/>
                </a:solidFill>
              </a:rPr>
              <a:t>Образи дерев і тварин на кольоровому тлі</a:t>
            </a:r>
            <a:endParaRPr lang="ru-RU" sz="4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9" descr="C:\Documents and Settings\Admin\Мои документы\Downloads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0954"/>
            <a:ext cx="4608512" cy="310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Рисунок 5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115616" y="4365104"/>
            <a:ext cx="2880320" cy="2154206"/>
          </a:xfrm>
          <a:prstGeom prst="rect">
            <a:avLst/>
          </a:prstGeom>
          <a:noFill/>
        </p:spPr>
      </p:pic>
      <p:pic>
        <p:nvPicPr>
          <p:cNvPr id="2054" name="Рисунок 6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293096"/>
            <a:ext cx="2076450" cy="2200275"/>
          </a:xfrm>
          <a:prstGeom prst="rect">
            <a:avLst/>
          </a:prstGeom>
          <a:noFill/>
        </p:spPr>
      </p:pic>
      <p:pic>
        <p:nvPicPr>
          <p:cNvPr id="2052" name="Рисунок 7" descr="images (2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700808"/>
            <a:ext cx="3485045" cy="2319139"/>
          </a:xfrm>
          <a:prstGeom prst="rect">
            <a:avLst/>
          </a:prstGeom>
          <a:noFill/>
        </p:spPr>
      </p:pic>
      <p:pic>
        <p:nvPicPr>
          <p:cNvPr id="2051" name="Рисунок 8" descr="images (3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7600950"/>
            <a:ext cx="2619375" cy="1743075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979712" y="548680"/>
            <a:ext cx="50405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  <a:tab pos="3060700" algn="ctr"/>
              </a:tabLst>
            </a:pPr>
            <a:r>
              <a:rPr kumimoji="0" lang="uk-UA" sz="40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Силуети тварин</a:t>
            </a:r>
            <a:endParaRPr kumimoji="0" lang="uk-UA" sz="40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934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ОБРАЗОТВОРЧЕ МИСТЕЦТВО\Силует\63518222_chasuy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60848"/>
            <a:ext cx="3414036" cy="355079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572000" y="558924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Arial Black" pitchFamily="34" charset="0"/>
              </a:rPr>
              <a:t>М</a:t>
            </a:r>
            <a:r>
              <a:rPr lang="uk-UA" sz="2400" dirty="0" smtClean="0">
                <a:latin typeface="Arial Black" pitchFamily="34" charset="0"/>
              </a:rPr>
              <a:t>. Ільїн </a:t>
            </a:r>
          </a:p>
          <a:p>
            <a:pPr algn="ctr"/>
            <a:r>
              <a:rPr lang="uk-UA" sz="2400" dirty="0" smtClean="0">
                <a:latin typeface="Arial Black" pitchFamily="34" charset="0"/>
              </a:rPr>
              <a:t>«На </a:t>
            </a:r>
            <a:r>
              <a:rPr lang="uk-UA" sz="2400" dirty="0" smtClean="0">
                <a:latin typeface="Arial Black" pitchFamily="34" charset="0"/>
              </a:rPr>
              <a:t>прогулянці»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4" name="Рисунок 3" descr="F:\ОБРАЗОТВОРЧЕ МИСТЕЦТВО\Силует\на урок\Narbut_Self-portrait_with_the_wife_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r="3198"/>
          <a:stretch/>
        </p:blipFill>
        <p:spPr bwMode="auto">
          <a:xfrm>
            <a:off x="638856" y="2346022"/>
            <a:ext cx="3888432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537321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Arial Black" pitchFamily="34" charset="0"/>
              </a:rPr>
              <a:t>Г</a:t>
            </a:r>
            <a:r>
              <a:rPr lang="uk-UA" sz="2400" dirty="0" smtClean="0">
                <a:latin typeface="Arial Black" pitchFamily="34" charset="0"/>
              </a:rPr>
              <a:t>. Нарбут </a:t>
            </a:r>
            <a:r>
              <a:rPr lang="uk-UA" sz="2400" dirty="0" smtClean="0">
                <a:latin typeface="Arial Black" pitchFamily="34" charset="0"/>
              </a:rPr>
              <a:t>«Сім’я»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764704"/>
            <a:ext cx="84523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/>
                <a:solidFill>
                  <a:schemeClr val="accent3"/>
                </a:solidFill>
              </a:rPr>
              <a:t>Силуети людей </a:t>
            </a:r>
          </a:p>
          <a:p>
            <a:pPr algn="ctr"/>
            <a:r>
              <a:rPr lang="uk-UA" sz="4000" b="1" dirty="0" smtClean="0">
                <a:ln/>
                <a:solidFill>
                  <a:schemeClr val="accent3"/>
                </a:solidFill>
              </a:rPr>
              <a:t>в творчості художників-графіків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5" name="Рисунок 1" descr="c19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2304256" cy="3713526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508104" y="620688"/>
            <a:ext cx="2520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  <a:tab pos="3060700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Є.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Круглікова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«В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галереї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30120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Є. </a:t>
            </a:r>
            <a:r>
              <a:rPr lang="uk-UA" sz="2400" dirty="0" err="1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Круглікова</a:t>
            </a:r>
            <a:r>
              <a:rPr lang="uk-UA" sz="24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lang="uk-UA" sz="2400" dirty="0" smtClean="0"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uk-UA" sz="24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uk-UA" sz="24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uk-UA" sz="24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Ахматова</a:t>
            </a:r>
            <a:r>
              <a:rPr lang="uk-UA" sz="2400" dirty="0" err="1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“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16388" name="Рисунок 14" descr="F:\ОБРАЗОТВОРЧЕ МИСТЕЦТВО\Силует\Kruglik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76872"/>
            <a:ext cx="3054148" cy="335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67944" y="5517232"/>
            <a:ext cx="471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Є. </a:t>
            </a:r>
            <a:r>
              <a:rPr lang="ru-RU" sz="24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Круглікова</a:t>
            </a:r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0000"/>
              </a:solidFill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Портрет С</a:t>
            </a:r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Єсеніна</a:t>
            </a:r>
            <a:r>
              <a:rPr lang="ru-RU" sz="2400" dirty="0" smtClean="0">
                <a:solidFill>
                  <a:srgbClr val="00000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8" name="Рисунок 8" descr="елизавета кругликов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548680"/>
            <a:ext cx="2733675" cy="2090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708920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i="1" dirty="0" smtClean="0"/>
              <a:t>За допомогою якого виражального засобу створені роботи художників-графіків? </a:t>
            </a:r>
            <a:endParaRPr lang="ru-RU" sz="4000" dirty="0"/>
          </a:p>
        </p:txBody>
      </p:sp>
      <p:sp>
        <p:nvSpPr>
          <p:cNvPr id="3" name="Управляющая кнопка: справка 2">
            <a:hlinkClick r:id="" action="ppaction://noaction" highlightClick="1"/>
          </p:cNvPr>
          <p:cNvSpPr/>
          <p:nvPr/>
        </p:nvSpPr>
        <p:spPr>
          <a:xfrm>
            <a:off x="3635896" y="764704"/>
            <a:ext cx="2088232" cy="1944216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95736" y="5445224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/>
                <a:solidFill>
                  <a:schemeClr val="accent3"/>
                </a:solidFill>
              </a:rPr>
              <a:t>Лінія, пляма.</a:t>
            </a:r>
            <a:endParaRPr lang="ru-RU" sz="40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Picture 4" descr="G:\для урока\94480884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0"/>
            <a:ext cx="118745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Створення 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силуетів птахів, тварин, образів дерев на кольоровому тлі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uk-UA" sz="4000" i="1" u="sng" dirty="0" smtClean="0"/>
              <a:t>Практична робота</a:t>
            </a:r>
            <a:endParaRPr lang="ru-RU" sz="4000" i="1" u="sng" dirty="0"/>
          </a:p>
        </p:txBody>
      </p:sp>
      <p:pic>
        <p:nvPicPr>
          <p:cNvPr id="4" name="Picture 6" descr="D:\Документація\курси підвищення кваліфікації\урок 5, 7 кл\наочність\imagesQZ79IUZ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869160"/>
            <a:ext cx="1691680" cy="1776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379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Силуетна графіка, виражальні можливості графіки, пляма, силует, контур, виявлення характеру форм.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Створення силуетів птахів, тварин, образів дерев на кольоровому тлі.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created xsi:type="dcterms:W3CDTF">2014-10-22T19:14:49Z</dcterms:created>
  <dcterms:modified xsi:type="dcterms:W3CDTF">2014-10-22T22:51:06Z</dcterms:modified>
</cp:coreProperties>
</file>